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88825" cy="6858000"/>
  <p:notesSz cx="6858000" cy="9144000"/>
  <p:embeddedFontLst>
    <p:embeddedFont>
      <p:font typeface="Impact" panose="020B0806030902050204" pitchFamily="34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986">
          <p15:clr>
            <a:srgbClr val="A4A3A4"/>
          </p15:clr>
        </p15:guide>
        <p15:guide id="2" orient="horz" pos="347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7112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iH0AqHnZL5uikcLH/EB5wlQIh0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8163"/>
  </p:normalViewPr>
  <p:slideViewPr>
    <p:cSldViewPr snapToGrid="0">
      <p:cViewPr varScale="1">
        <p:scale>
          <a:sx n="98" d="100"/>
          <a:sy n="98" d="100"/>
        </p:scale>
        <p:origin x="1656" y="200"/>
      </p:cViewPr>
      <p:guideLst>
        <p:guide orient="horz" pos="3986"/>
        <p:guide orient="horz" pos="347"/>
        <p:guide orient="horz" pos="2160"/>
        <p:guide pos="7112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work_addres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Domain Name System (DNS)</a:t>
            </a:r>
            <a:endParaRPr/>
          </a:p>
        </p:txBody>
      </p:sp>
      <p:sp>
        <p:nvSpPr>
          <p:cNvPr id="102" name="Google Shape;1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formatted unit of data carried by a packet-switching network</a:t>
            </a:r>
            <a:endParaRPr/>
          </a:p>
        </p:txBody>
      </p:sp>
      <p:sp>
        <p:nvSpPr>
          <p:cNvPr id="116" name="Google Shape;1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Manually or dynamically. If dynamically, they use the Dynamic Host Configuration Protocol.</a:t>
            </a:r>
            <a:endParaRPr/>
          </a:p>
        </p:txBody>
      </p:sp>
      <p:sp>
        <p:nvSpPr>
          <p:cNvPr id="123" name="Google Shape;1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Used to find the MAC address associated with an assigned IP address (so computers can talk to each other.)</a:t>
            </a:r>
            <a:endParaRPr/>
          </a:p>
        </p:txBody>
      </p:sp>
      <p:sp>
        <p:nvSpPr>
          <p:cNvPr id="131" name="Google Shape;1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“Who are you?” vs. “What are you allowed to do?”</a:t>
            </a:r>
            <a:endParaRPr/>
          </a:p>
        </p:txBody>
      </p:sp>
      <p:sp>
        <p:nvSpPr>
          <p:cNvPr id="138" name="Google Shape;1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Server Message Block. Communication protocol for sharing things.</a:t>
            </a:r>
            <a:endParaRPr/>
          </a:p>
        </p:txBody>
      </p:sp>
      <p:sp>
        <p:nvSpPr>
          <p:cNvPr id="145" name="Google Shape;14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Dividing a network up into different subnets. This is either done physically, using hardware such as a firewall, or virtually, using VLANS.</a:t>
            </a:r>
            <a:endParaRPr/>
          </a:p>
        </p:txBody>
      </p:sp>
      <p:sp>
        <p:nvSpPr>
          <p:cNvPr id="153" name="Google Shape;1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Hypertext Transfer Protocol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Hypertext Markup Language</a:t>
            </a:r>
            <a:endParaRPr/>
          </a:p>
        </p:txBody>
      </p:sp>
      <p:sp>
        <p:nvSpPr>
          <p:cNvPr id="160" name="Google Shape;1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Linux, Apache, MySQL, and PHP</a:t>
            </a:r>
            <a:endParaRPr/>
          </a:p>
        </p:txBody>
      </p:sp>
      <p:sp>
        <p:nvSpPr>
          <p:cNvPr id="167" name="Google Shape;16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" name="Google Shape;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 open directory service protocol that runs over the TCP/IP stack.</a:t>
            </a:r>
            <a:endParaRPr/>
          </a:p>
        </p:txBody>
      </p:sp>
      <p:sp>
        <p:nvSpPr>
          <p:cNvPr id="176" name="Google Shape;1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program to verify connectivity to another TCP/IP computer using Internet Control Message Protocol (IMCP) echo requests.</a:t>
            </a:r>
            <a:endParaRPr/>
          </a:p>
        </p:txBody>
      </p:sp>
      <p:sp>
        <p:nvSpPr>
          <p:cNvPr id="183" name="Google Shape;18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494949"/>
                </a:solidFill>
                <a:latin typeface="Open Sans"/>
                <a:ea typeface="Open Sans"/>
                <a:cs typeface="Open Sans"/>
                <a:sym typeface="Open Sans"/>
              </a:rPr>
              <a:t>Command that determines the path taken to a destination by sending ICMP echo Request or ICMPv6 messages to the destination with incrementally increasing time to live (TTL) field values.</a:t>
            </a:r>
            <a:endParaRPr/>
          </a:p>
        </p:txBody>
      </p:sp>
      <p:sp>
        <p:nvSpPr>
          <p:cNvPr id="191" name="Google Shape;1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internet protocol suite. It </a:t>
            </a:r>
            <a:r>
              <a:rPr lang="en-US">
                <a:solidFill>
                  <a:srgbClr val="444444"/>
                </a:solidFill>
                <a:latin typeface="Open Sans"/>
                <a:ea typeface="Open Sans"/>
                <a:cs typeface="Open Sans"/>
                <a:sym typeface="Open Sans"/>
              </a:rPr>
              <a:t>is a framework for organizing the set of communication protocols used in the Internet and similar computer networks.</a:t>
            </a:r>
            <a:endParaRPr/>
          </a:p>
        </p:txBody>
      </p:sp>
      <p:sp>
        <p:nvSpPr>
          <p:cNvPr id="198" name="Google Shape;19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NIC = Network Interface Controller (hardware - connects computer to a network)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Switch = network hardware that connects devices on a network by using packet switching to receive and forward data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Router = like a switch, but also performs traffic directing functions; connects different IP networks together.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" name="Google Shape;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to present/collect/store data. Example: an online store</a:t>
            </a:r>
            <a:endParaRPr/>
          </a:p>
        </p:txBody>
      </p:sp>
      <p:sp>
        <p:nvSpPr>
          <p:cNvPr id="57" name="Google Shape;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Virtual Private Network. Encrypted tunnel between two networks…</a:t>
            </a:r>
            <a:endParaRPr/>
          </a:p>
        </p:txBody>
      </p:sp>
      <p:sp>
        <p:nvSpPr>
          <p:cNvPr id="64" name="Google Shape;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bi-directional communication application/protocol. </a:t>
            </a:r>
            <a:endParaRPr/>
          </a:p>
        </p:txBody>
      </p:sp>
      <p:sp>
        <p:nvSpPr>
          <p:cNvPr id="73" name="Google Shape;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File Transfer Protocol.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SFTP and FSTP</a:t>
            </a:r>
            <a:endParaRPr/>
          </a:p>
        </p:txBody>
      </p:sp>
      <p:sp>
        <p:nvSpPr>
          <p:cNvPr id="81" name="Google Shape;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Wikipedia def: </a:t>
            </a:r>
            <a:r>
              <a:rPr lang="en-US" sz="1050" dirty="0">
                <a:solidFill>
                  <a:srgbClr val="202122"/>
                </a:solidFill>
              </a:rPr>
              <a:t>a </a:t>
            </a:r>
            <a:r>
              <a:rPr lang="en-US" sz="1050" b="1" dirty="0">
                <a:solidFill>
                  <a:srgbClr val="202122"/>
                </a:solidFill>
              </a:rPr>
              <a:t>directory service</a:t>
            </a:r>
            <a:r>
              <a:rPr lang="en-US" sz="1050" dirty="0">
                <a:solidFill>
                  <a:srgbClr val="202122"/>
                </a:solidFill>
              </a:rPr>
              <a:t> or </a:t>
            </a:r>
            <a:r>
              <a:rPr lang="en-US" sz="1050" b="1" dirty="0">
                <a:solidFill>
                  <a:srgbClr val="202122"/>
                </a:solidFill>
              </a:rPr>
              <a:t>name service</a:t>
            </a:r>
            <a:r>
              <a:rPr lang="en-US" sz="1050" dirty="0">
                <a:solidFill>
                  <a:srgbClr val="202122"/>
                </a:solidFill>
              </a:rPr>
              <a:t> maps the names of network resources to their respective </a:t>
            </a:r>
            <a:r>
              <a:rPr lang="en-US" sz="1050" dirty="0">
                <a:solidFill>
                  <a:srgbClr val="795CB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addresses</a:t>
            </a:r>
            <a:r>
              <a:rPr lang="en-US" sz="1050" dirty="0">
                <a:solidFill>
                  <a:srgbClr val="202122"/>
                </a:solidFill>
              </a:rPr>
              <a:t>. It is a shared information infrastructure for locating, managing, administering and organizing everyday items and network resources, which can include volumes, folders, files, printers, users, groups, devices, telephone numbers and other objects</a:t>
            </a:r>
            <a:endParaRPr dirty="0"/>
          </a:p>
        </p:txBody>
      </p:sp>
      <p:sp>
        <p:nvSpPr>
          <p:cNvPr id="88" name="Google Shape;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Simple Mail Transfer Protocol</a:t>
            </a:r>
            <a:endParaRPr/>
          </a:p>
        </p:txBody>
      </p:sp>
      <p:sp>
        <p:nvSpPr>
          <p:cNvPr id="95" name="Google Shape;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/>
          <p:nvPr/>
        </p:nvSpPr>
        <p:spPr>
          <a:xfrm>
            <a:off x="-9620" y="-9622"/>
            <a:ext cx="12211242" cy="6877243"/>
          </a:xfrm>
          <a:prstGeom prst="rect">
            <a:avLst/>
          </a:prstGeom>
          <a:solidFill>
            <a:srgbClr val="DC44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6"/>
          <p:cNvSpPr txBox="1">
            <a:spLocks noGrp="1"/>
          </p:cNvSpPr>
          <p:nvPr>
            <p:ph type="ctrTitle"/>
          </p:nvPr>
        </p:nvSpPr>
        <p:spPr>
          <a:xfrm>
            <a:off x="914162" y="2977163"/>
            <a:ext cx="10360501" cy="108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mpact"/>
              <a:buNone/>
              <a:defRPr sz="4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ubTitle" idx="1"/>
          </p:nvPr>
        </p:nvSpPr>
        <p:spPr>
          <a:xfrm>
            <a:off x="1828324" y="4079676"/>
            <a:ext cx="8532178" cy="132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86409" y="6075181"/>
            <a:ext cx="31230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COLLEGE OF ENGINEERING</a:t>
            </a:r>
            <a:endParaRPr sz="16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4;p6"/>
          <p:cNvSpPr txBox="1"/>
          <p:nvPr/>
        </p:nvSpPr>
        <p:spPr>
          <a:xfrm>
            <a:off x="4507537" y="6075181"/>
            <a:ext cx="69992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School of Electrical Engineering and Computer Science</a:t>
            </a:r>
            <a:endParaRPr sz="16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5" name="Google Shape;15;p6"/>
          <p:cNvCxnSpPr/>
          <p:nvPr/>
        </p:nvCxnSpPr>
        <p:spPr>
          <a:xfrm>
            <a:off x="786201" y="6027385"/>
            <a:ext cx="10622362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" name="Google Shape;16;p6" descr="OSU_vertical_2C_W_over_B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17761" y="467917"/>
            <a:ext cx="1953304" cy="20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  <a:defRPr>
                <a:solidFill>
                  <a:srgbClr val="DC44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7" descr="OSU_COE_horizontal_2C_O_over_B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5643" y="324700"/>
            <a:ext cx="2805112" cy="802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9" descr="OSU_COE_horizontal_2C_O_over_B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85643" y="324700"/>
            <a:ext cx="2805112" cy="80229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9"/>
          <p:cNvSpPr txBox="1">
            <a:spLocks noGrp="1"/>
          </p:cNvSpPr>
          <p:nvPr>
            <p:ph type="dt" idx="10"/>
          </p:nvPr>
        </p:nvSpPr>
        <p:spPr>
          <a:xfrm>
            <a:off x="912979" y="6356351"/>
            <a:ext cx="25405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mpact"/>
              <a:buNone/>
              <a:defRPr sz="4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11406074" y="6333134"/>
            <a:ext cx="7314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 txBox="1">
            <a:spLocks noGrp="1"/>
          </p:cNvSpPr>
          <p:nvPr>
            <p:ph type="ctrTitle"/>
          </p:nvPr>
        </p:nvSpPr>
        <p:spPr>
          <a:xfrm>
            <a:off x="914162" y="3021980"/>
            <a:ext cx="10360501" cy="103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mpact"/>
              <a:buNone/>
            </a:pPr>
            <a:r>
              <a:rPr lang="en-US"/>
              <a:t>CS 499/CS 579: Enterprise Defense</a:t>
            </a:r>
            <a:endParaRPr/>
          </a:p>
        </p:txBody>
      </p:sp>
      <p:sp>
        <p:nvSpPr>
          <p:cNvPr id="40" name="Google Shape;40;p1"/>
          <p:cNvSpPr txBox="1">
            <a:spLocks noGrp="1"/>
          </p:cNvSpPr>
          <p:nvPr>
            <p:ph type="subTitle" idx="1"/>
          </p:nvPr>
        </p:nvSpPr>
        <p:spPr>
          <a:xfrm>
            <a:off x="1828323" y="3901256"/>
            <a:ext cx="8532178" cy="1327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/>
              <a:t>Day 2: Core Concepts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8</a:t>
            </a: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How does “The Internet” associate a numeric network address with a human readable name?</a:t>
            </a:r>
            <a:endParaRPr sz="2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400">
                <a:solidFill>
                  <a:srgbClr val="000000"/>
                </a:solidFill>
              </a:rPr>
              <a:t>BONUS: </a:t>
            </a:r>
            <a:r>
              <a:rPr lang="en-US" sz="2400" b="0" i="0" u="none" strike="noStrike">
                <a:solidFill>
                  <a:srgbClr val="000000"/>
                </a:solidFill>
              </a:rPr>
              <a:t>why does it </a:t>
            </a:r>
            <a:r>
              <a:rPr lang="en-US" sz="2400" b="0" i="1" u="none" strike="noStrike">
                <a:solidFill>
                  <a:srgbClr val="000000"/>
                </a:solidFill>
              </a:rPr>
              <a:t>always</a:t>
            </a:r>
            <a:r>
              <a:rPr lang="en-US" sz="2400" b="0" i="0" u="none" strike="noStrike">
                <a:solidFill>
                  <a:srgbClr val="000000"/>
                </a:solidFill>
              </a:rPr>
              <a:t> break?</a:t>
            </a:r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704" y="2095"/>
            <a:ext cx="5350910" cy="6853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9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</a:rPr>
              <a:t>In the land of networking, what is a packet? </a:t>
            </a:r>
            <a:endParaRPr sz="2800">
              <a:solidFill>
                <a:srgbClr val="000000"/>
              </a:solidFill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</a:rPr>
              <a:t>What does it do? </a:t>
            </a:r>
            <a:endParaRPr sz="2800">
              <a:solidFill>
                <a:srgbClr val="000000"/>
              </a:solidFill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</a:rPr>
              <a:t>Where can I get some of this “packet” stuff?</a:t>
            </a:r>
            <a:endParaRPr sz="280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 descr="A cover of a boo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142" y="3021263"/>
            <a:ext cx="3011680" cy="36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10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</a:rPr>
              <a:t>How </a:t>
            </a:r>
            <a:r>
              <a:rPr lang="en-US" sz="2800">
                <a:solidFill>
                  <a:srgbClr val="000000"/>
                </a:solidFill>
              </a:rPr>
              <a:t>are </a:t>
            </a:r>
            <a:r>
              <a:rPr lang="en-US" sz="2800" b="0" i="0" u="none" strike="noStrike">
                <a:solidFill>
                  <a:srgbClr val="000000"/>
                </a:solidFill>
              </a:rPr>
              <a:t>computers </a:t>
            </a:r>
            <a:r>
              <a:rPr lang="en-US" sz="2800">
                <a:solidFill>
                  <a:srgbClr val="000000"/>
                </a:solidFill>
              </a:rPr>
              <a:t>assigned </a:t>
            </a:r>
            <a:r>
              <a:rPr lang="en-US" sz="2800" b="0" i="0" u="none" strike="noStrike">
                <a:solidFill>
                  <a:srgbClr val="000000"/>
                </a:solidFill>
              </a:rPr>
              <a:t>their addresses so they can find other computers and other computers can find them on </a:t>
            </a:r>
            <a:r>
              <a:rPr lang="en-US" sz="2800">
                <a:solidFill>
                  <a:srgbClr val="000000"/>
                </a:solidFill>
              </a:rPr>
              <a:t>the  </a:t>
            </a:r>
            <a:r>
              <a:rPr lang="en-US" sz="2800" b="0" i="0" u="none" strike="noStrike">
                <a:solidFill>
                  <a:srgbClr val="000000"/>
                </a:solidFill>
              </a:rPr>
              <a:t> </a:t>
            </a:r>
            <a:r>
              <a:rPr lang="en-US" sz="2800">
                <a:solidFill>
                  <a:srgbClr val="000000"/>
                </a:solidFill>
              </a:rPr>
              <a:t>          </a:t>
            </a:r>
            <a:r>
              <a:rPr lang="en-US" sz="2800" b="0" i="0" u="none" strike="noStrike">
                <a:solidFill>
                  <a:srgbClr val="000000"/>
                </a:solidFill>
              </a:rPr>
              <a:t>?</a:t>
            </a:r>
            <a:endParaRPr sz="2800"/>
          </a:p>
        </p:txBody>
      </p:sp>
      <p:sp>
        <p:nvSpPr>
          <p:cNvPr id="128" name="Google Shape;128;p18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11</a:t>
            </a: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</a:rPr>
              <a:t>Describe the Address Resolution Protocol (ARP</a:t>
            </a:r>
            <a:r>
              <a:rPr lang="en-US" sz="2800">
                <a:solidFill>
                  <a:srgbClr val="000000"/>
                </a:solidFill>
              </a:rPr>
              <a:t>).</a:t>
            </a:r>
            <a:endParaRPr sz="2800">
              <a:solidFill>
                <a:srgbClr val="000000"/>
              </a:solidFill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</a:rPr>
              <a:t>Why is it useful?</a:t>
            </a:r>
            <a:endParaRPr sz="28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12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the difference between authentication and authorization?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13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</a:rPr>
              <a:t>What does SMB stand </a:t>
            </a:r>
            <a:r>
              <a:rPr lang="en-US" sz="2800">
                <a:solidFill>
                  <a:srgbClr val="000000"/>
                </a:solidFill>
              </a:rPr>
              <a:t>for?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solidFill>
                  <a:srgbClr val="000000"/>
                </a:solidFill>
              </a:rPr>
              <a:t>How</a:t>
            </a:r>
            <a:r>
              <a:rPr lang="en-US" sz="2800" b="0" i="0" u="none" strike="noStrike">
                <a:solidFill>
                  <a:srgbClr val="000000"/>
                </a:solidFill>
              </a:rPr>
              <a:t> does it work?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1800"/>
              <a:t>BONUS: Why does the image below make CCDC teams sad?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50" name="Google Shape;150;p21" descr="https://www.freecodecamp.org/news/content/images/2023/09/eternalblu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812" y="4984776"/>
            <a:ext cx="2743200" cy="186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14</a:t>
            </a: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</a:rPr>
              <a:t>In the land of networking, what is the meaning of “physical segmentation”? 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solidFill>
                  <a:srgbClr val="000000"/>
                </a:solidFill>
              </a:rPr>
              <a:t>What about </a:t>
            </a:r>
            <a:r>
              <a:rPr lang="en-US" sz="2800" b="0" i="0" u="none" strike="noStrike">
                <a:solidFill>
                  <a:srgbClr val="000000"/>
                </a:solidFill>
              </a:rPr>
              <a:t>“logical segmentation”?</a:t>
            </a:r>
            <a:r>
              <a:rPr lang="en-US" sz="2800">
                <a:solidFill>
                  <a:srgbClr val="000000"/>
                </a:solidFill>
              </a:rPr>
              <a:t> 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15</a:t>
            </a: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the difference between HTTP and HTML?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16</a:t>
            </a:r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Besides stacked lamps, what is a LAMP stack?</a:t>
            </a: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932" y="4886224"/>
            <a:ext cx="4955063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3615559" y="4648390"/>
            <a:ext cx="495136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 your brain adds the sound effects 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46" name="Google Shape;46;p2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Knowledge check</a:t>
            </a:r>
            <a:endParaRPr/>
          </a:p>
          <a:p>
            <a:pPr marL="9144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It’ll be fine, we promise…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Physical and logical network components</a:t>
            </a:r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17</a:t>
            </a: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the “Lightweight Directory Access Protocol” (LDAP)?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18</a:t>
            </a:r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“ping” and how does it work?</a:t>
            </a:r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188" name="Google Shape;188;p26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812" y="411615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19</a:t>
            </a:r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“traceroute”?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20</a:t>
            </a: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At a high level, what is TCP/IP?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3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08" name="Google Shape;208;p29" descr="A diagram of a computer networ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820" r="-115" b="1261"/>
          <a:stretch/>
        </p:blipFill>
        <p:spPr>
          <a:xfrm>
            <a:off x="3159408" y="1139963"/>
            <a:ext cx="5863493" cy="4665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1</a:t>
            </a:r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a NIC? 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a switch? 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a router? 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do they have to do with one another?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" name="Google Shape;54;p3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2</a:t>
            </a:r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/>
              <a:t>Why would a web server interact with a database server?</a:t>
            </a:r>
            <a:endParaRPr/>
          </a:p>
          <a:p>
            <a:pPr marL="4572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2200"/>
          </a:p>
        </p:txBody>
      </p:sp>
      <p:sp>
        <p:nvSpPr>
          <p:cNvPr id="61" name="Google Shape;61;p4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3</a:t>
            </a:r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VPN? 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Why would you care about it?</a:t>
            </a:r>
            <a:endParaRPr sz="2800">
              <a:latin typeface="Verdana"/>
              <a:ea typeface="Verdana"/>
              <a:cs typeface="Verdana"/>
              <a:sym typeface="Verdana"/>
            </a:endParaRPr>
          </a:p>
          <a:p>
            <a:pPr marL="914400" lvl="1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urier New"/>
              <a:buChar char="o"/>
            </a:pPr>
            <a:r>
              <a:rPr lang="en-US" sz="1800"/>
              <a:t>(besides circumventing media restrictions)</a:t>
            </a:r>
            <a:endParaRPr/>
          </a:p>
          <a:p>
            <a:pPr marL="4572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2800"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69" name="Google Shape;69;p10" descr="A four-part example of the meme where homer simpson fades into a bush. In the first image, he is wearing a blue shirt representing the EU. In the second and third images, he disappears into a bush labeled &quot;VPN&quot;. In the final panel, he emerges wearing a shirt with the american flag on i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330" y="3549229"/>
            <a:ext cx="4424649" cy="331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 descr="https://bitcoinafrica.io/wp-content/uploads/2021/02/content-not-availabl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8330" y="1094093"/>
            <a:ext cx="4424650" cy="245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4</a:t>
            </a: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</a:rPr>
              <a:t>What is </a:t>
            </a:r>
            <a:r>
              <a:rPr lang="en-US" sz="2800">
                <a:solidFill>
                  <a:srgbClr val="000000"/>
                </a:solidFill>
              </a:rPr>
              <a:t>telnet?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solidFill>
                  <a:srgbClr val="000000"/>
                </a:solidFill>
              </a:rPr>
              <a:t>What</a:t>
            </a:r>
            <a:r>
              <a:rPr lang="en-US" sz="2800" b="0" i="0" u="none" strike="noStrike">
                <a:solidFill>
                  <a:srgbClr val="000000"/>
                </a:solidFill>
              </a:rPr>
              <a:t> is it used for</a:t>
            </a:r>
            <a:r>
              <a:rPr lang="en-US" sz="2800">
                <a:solidFill>
                  <a:srgbClr val="000000"/>
                </a:solidFill>
              </a:rPr>
              <a:t> (besides watching Star Wars)?</a:t>
            </a: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78" name="Google Shape;78;p11" descr="https://fossbytes.com/wp-content/uploads/2015/12/watching-star-wars-cmd-6telne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9813" y="3648363"/>
            <a:ext cx="6342446" cy="320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5</a:t>
            </a:r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is FTP? 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Are there secure versions of it?</a:t>
            </a:r>
            <a:endParaRPr/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 so, what are they? How would you use them?</a:t>
            </a: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6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Define “directory services” in the context of enterprise computing.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912979" y="1250845"/>
            <a:ext cx="10362867" cy="11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4400"/>
              </a:buClr>
              <a:buSzPts val="4400"/>
              <a:buFont typeface="Impact"/>
              <a:buNone/>
            </a:pPr>
            <a:r>
              <a:rPr lang="en-US"/>
              <a:t>Question 7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912979" y="2443959"/>
            <a:ext cx="10362867" cy="3682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SMTP?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would you use it for?</a:t>
            </a:r>
            <a:endParaRPr sz="2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735326" y="6356351"/>
            <a:ext cx="255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775</Words>
  <Application>Microsoft Macintosh PowerPoint</Application>
  <PresentationFormat>Custom</PresentationFormat>
  <Paragraphs>110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Verdana</vt:lpstr>
      <vt:lpstr>Courier New</vt:lpstr>
      <vt:lpstr>Open Sans</vt:lpstr>
      <vt:lpstr>Arial</vt:lpstr>
      <vt:lpstr>Impact</vt:lpstr>
      <vt:lpstr>Office Theme</vt:lpstr>
      <vt:lpstr>CS 499/CS 579: Enterprise Defense</vt:lpstr>
      <vt:lpstr>Overview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PowerPoint Presentation</vt:lpstr>
      <vt:lpstr>Question 9</vt:lpstr>
      <vt:lpstr>Question 10</vt:lpstr>
      <vt:lpstr>Question 11</vt:lpstr>
      <vt:lpstr>Question 12</vt:lpstr>
      <vt:lpstr>Question 13</vt:lpstr>
      <vt:lpstr>Question 14</vt:lpstr>
      <vt:lpstr>Question 15</vt:lpstr>
      <vt:lpstr>Question 16</vt:lpstr>
      <vt:lpstr>Question 17</vt:lpstr>
      <vt:lpstr>Question 18</vt:lpstr>
      <vt:lpstr>Question 19</vt:lpstr>
      <vt:lpstr>Question 20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499/CS 579: Enterprise Defense</dc:title>
  <dc:creator>Jack Forkey</dc:creator>
  <cp:lastModifiedBy>Nevin, Dave</cp:lastModifiedBy>
  <cp:revision>2</cp:revision>
  <dcterms:created xsi:type="dcterms:W3CDTF">2017-05-17T21:58:52Z</dcterms:created>
  <dcterms:modified xsi:type="dcterms:W3CDTF">2024-01-14T18:06:33Z</dcterms:modified>
</cp:coreProperties>
</file>